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f3e05c65a5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f3e05c65a5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3e05c65a5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f3e05c65a5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3e05c65a5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3e05c65a5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f3e05c642c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f3e05c642c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3e05c65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3e05c65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f3e05c65a5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f3e05c65a5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3e05c642c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f3e05c642c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3e05c642c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3e05c642c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3e05c64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3e05c64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f3e05c65a5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f3e05c65a5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f3e05c642c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f3e05c642c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3e05c642c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f3e05c642c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3e05c642c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f3e05c642c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3e05c65a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f3e05c65a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f3e05c642c_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f3e05c642c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kaggle.com/datasets/geoffnel/evs-one-electric-vehicle-dataset" TargetMode="External"/><Relationship Id="rId4" Type="http://schemas.openxmlformats.org/officeDocument/2006/relationships/hyperlink" Target="https://github.com/jplariza/An-Analysis-of-EVs-on-the-Market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671250" y="1833875"/>
            <a:ext cx="7801500" cy="11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An Analysis of EVs on the Market</a:t>
            </a:r>
            <a:endParaRPr sz="37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671250" y="3118350"/>
            <a:ext cx="7801500" cy="11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31"/>
              <a:t>BITS Datathon 2022</a:t>
            </a:r>
            <a:br>
              <a:rPr lang="en"/>
            </a:br>
            <a:br>
              <a:rPr b="1" lang="en"/>
            </a:br>
            <a:r>
              <a:rPr b="1" lang="en" sz="2884"/>
              <a:t>Busch Consulting Group </a:t>
            </a:r>
            <a:br>
              <a:rPr lang="en" sz="2884"/>
            </a:br>
            <a:r>
              <a:rPr lang="en" sz="2884"/>
              <a:t>Joann Lariza, Anish Gupta, Yingfan He </a:t>
            </a:r>
            <a:endParaRPr sz="2884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220750" y="612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elationship between efficiency and price</a:t>
            </a:r>
            <a:endParaRPr/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5411975" y="1550375"/>
            <a:ext cx="3292200" cy="30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Efficiency</a:t>
            </a:r>
            <a:r>
              <a:rPr b="1" lang="en"/>
              <a:t> </a:t>
            </a:r>
            <a:r>
              <a:rPr b="1" lang="en"/>
              <a:t>and Price appear to form a cluster with 1 outlier.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To obtain an average of 100-150 MPGe, customers will have to spend around $50-$75,000</a:t>
            </a:r>
            <a:endParaRPr sz="1600"/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750" y="1550375"/>
            <a:ext cx="4965945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206600" y="612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Relationship between top speed and price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5455650" y="1446600"/>
            <a:ext cx="3314700" cy="30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Top speed and Price</a:t>
            </a:r>
            <a:r>
              <a:rPr b="1" lang="en"/>
              <a:t> appear highly correlated with 2 outliers.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For drivers to have an average of </a:t>
            </a:r>
            <a:r>
              <a:rPr lang="en" sz="1600"/>
              <a:t>60-80 miles (as top </a:t>
            </a:r>
            <a:r>
              <a:rPr lang="en" sz="1600"/>
              <a:t>speed), they will have to spend around $50-100,000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600" y="1423100"/>
            <a:ext cx="5076324" cy="3056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type="title"/>
          </p:nvPr>
        </p:nvSpPr>
        <p:spPr>
          <a:xfrm>
            <a:off x="178350" y="569750"/>
            <a:ext cx="8370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40"/>
              <a:t>Looking at one of the most popular EV brands on the market</a:t>
            </a:r>
            <a:endParaRPr sz="2040"/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750" y="1313951"/>
            <a:ext cx="8182499" cy="345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234900" y="597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</a:t>
            </a:r>
            <a:endParaRPr/>
          </a:p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579350" y="1610900"/>
            <a:ext cx="7838700" cy="28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</a:t>
            </a:r>
            <a:r>
              <a:rPr b="1" lang="en" sz="1500"/>
              <a:t>Tesla Roadster</a:t>
            </a:r>
            <a:r>
              <a:rPr lang="en" sz="1500"/>
              <a:t> would be suitable for consumers that travel a lot. The whopping range of 603 miles per charge makes it a great choice for long distance road trips.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We recommend </a:t>
            </a:r>
            <a:r>
              <a:rPr b="1" lang="en" sz="1500"/>
              <a:t>Byton</a:t>
            </a:r>
            <a:r>
              <a:rPr lang="en" sz="1500"/>
              <a:t> cars for consumers who prioritize </a:t>
            </a:r>
            <a:r>
              <a:rPr lang="en" sz="1500"/>
              <a:t>efficiency. The </a:t>
            </a:r>
            <a:r>
              <a:rPr b="1" lang="en" sz="1500"/>
              <a:t>Byton</a:t>
            </a:r>
            <a:r>
              <a:rPr lang="en" sz="1500"/>
              <a:t> line of cars scored highest for distance traveled per kWh.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/>
              <a:t>Hatchback cars</a:t>
            </a:r>
            <a:r>
              <a:rPr lang="en" sz="1500"/>
              <a:t>, such as the Nissan Ariya e-4ORCE, would provide a comfortable amount of space and top speed for a modest price.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Thrillseekers would enjoy the </a:t>
            </a:r>
            <a:r>
              <a:rPr b="1" lang="en" sz="1500"/>
              <a:t>Tesla Model S Performance</a:t>
            </a:r>
            <a:r>
              <a:rPr lang="en" sz="1500"/>
              <a:t>, which boasts the fastest 0-60 time and top speed at 2.5 seconds and 72.5 MPH, respectively. </a:t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460975" y="597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 from the Busch Consulting Group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715325" y="1384800"/>
            <a:ext cx="7847700" cy="3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"/>
              <a:t>After a weekend of attending workshops and looking up how-to articles on the internet, we learned a great deal more about coding and data analysis. </a:t>
            </a:r>
            <a:endParaRPr sz="1280"/>
          </a:p>
          <a:p>
            <a:pPr indent="-309934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81"/>
              <a:buChar char="●"/>
            </a:pPr>
            <a:r>
              <a:rPr lang="en" sz="1280"/>
              <a:t>Making more advanced graphs in R</a:t>
            </a:r>
            <a:endParaRPr sz="1280"/>
          </a:p>
          <a:p>
            <a:pPr indent="-297234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81"/>
              <a:buChar char="○"/>
            </a:pPr>
            <a:r>
              <a:rPr lang="en" sz="1080"/>
              <a:t>From creating aesthetically pleasing models to calculating means to represent groups </a:t>
            </a:r>
            <a:endParaRPr sz="1080"/>
          </a:p>
          <a:p>
            <a:pPr indent="-309934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81"/>
              <a:buChar char="●"/>
            </a:pPr>
            <a:r>
              <a:rPr lang="en" sz="1280"/>
              <a:t>Making information accessible and easier to understand</a:t>
            </a:r>
            <a:endParaRPr sz="1280"/>
          </a:p>
          <a:p>
            <a:pPr indent="-297234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81"/>
              <a:buChar char="○"/>
            </a:pPr>
            <a:r>
              <a:rPr lang="en" sz="1080"/>
              <a:t>We converted the original data from metric to imperial units so that our target audience can better understand the data</a:t>
            </a:r>
            <a:endParaRPr sz="1080"/>
          </a:p>
          <a:p>
            <a:pPr indent="-309934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81"/>
              <a:buChar char="●"/>
            </a:pPr>
            <a:r>
              <a:rPr lang="en" sz="1280"/>
              <a:t>Writing readme.md files</a:t>
            </a:r>
            <a:endParaRPr sz="1280"/>
          </a:p>
          <a:p>
            <a:pPr indent="-294059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31"/>
              <a:buChar char="○"/>
            </a:pPr>
            <a:r>
              <a:rPr lang="en" sz="1030"/>
              <a:t>Learned from scratch how to write in markdown and what information is necessary to include</a:t>
            </a:r>
            <a:endParaRPr sz="103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50"/>
              <a:t>However</a:t>
            </a:r>
            <a:endParaRPr sz="1250"/>
          </a:p>
          <a:p>
            <a:pPr indent="-307975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We attempted to create a prediction model </a:t>
            </a:r>
            <a:endParaRPr sz="1250"/>
          </a:p>
          <a:p>
            <a:pPr indent="-294059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31"/>
              <a:buChar char="○"/>
            </a:pPr>
            <a:r>
              <a:rPr lang="en" sz="1030"/>
              <a:t>With little to no knowledge of such models, we underestimated how much time it would take</a:t>
            </a:r>
            <a:endParaRPr sz="1030"/>
          </a:p>
          <a:p>
            <a:pPr indent="-30797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" sz="1250"/>
              <a:t>We had to </a:t>
            </a:r>
            <a:r>
              <a:rPr lang="en" sz="1250"/>
              <a:t>prioritize</a:t>
            </a:r>
            <a:r>
              <a:rPr lang="en" sz="1250"/>
              <a:t> which attributes would be most important to our research</a:t>
            </a:r>
            <a:endParaRPr sz="1250"/>
          </a:p>
          <a:p>
            <a:pPr indent="0" lvl="0" marL="13716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5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5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Vision</a:t>
            </a:r>
            <a:endParaRPr/>
          </a:p>
        </p:txBody>
      </p:sp>
      <p:sp>
        <p:nvSpPr>
          <p:cNvPr id="183" name="Google Shape;183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With this research, we hope to promote a wide spread use of EVs. Given that they are more beneficial to the environment and offer large fuel savings to us, as drivers and consumers, we see no reason </a:t>
            </a:r>
            <a:r>
              <a:rPr i="1" lang="en" sz="1500"/>
              <a:t>not</a:t>
            </a:r>
            <a:r>
              <a:rPr lang="en" sz="1500"/>
              <a:t> to make the change from gas to electric cars.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We hope to bring these ideas to community leaders </a:t>
            </a:r>
            <a:r>
              <a:rPr lang="en" sz="1500"/>
              <a:t>(</a:t>
            </a:r>
            <a:r>
              <a:rPr lang="en" sz="1500"/>
              <a:t>e.g., school, government officials) to promote the use of EVs and to decrease our carbon footprint on the Earth.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Depending on what people prioritize and value, there’s an EV out there for everyone.</a:t>
            </a:r>
            <a:endParaRPr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type="ctrTitle"/>
          </p:nvPr>
        </p:nvSpPr>
        <p:spPr>
          <a:xfrm>
            <a:off x="729625" y="1378975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89" name="Google Shape;189;p28"/>
          <p:cNvSpPr txBox="1"/>
          <p:nvPr>
            <p:ph idx="1" type="subTitle"/>
          </p:nvPr>
        </p:nvSpPr>
        <p:spPr>
          <a:xfrm>
            <a:off x="727950" y="2953275"/>
            <a:ext cx="7688100" cy="18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 to data source: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3"/>
              </a:rPr>
              <a:t>https://www.kaggle.com/datasets/geoffnel/evs-one-electric-vehicle-dataset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 to GitHub repository: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https://github.com/jplariza/An-Analysis-of-EVs-on-the-Market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1951700"/>
            <a:ext cx="7283100" cy="27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402"/>
              <a:t>Electric Vehicles (EVs) have seen a huge increase in popularity over the past years as consumers and companies have opted for battery-powered vehicles that generate less emission and greater fuel savings compared to their gas-powered counterparts. Recent events such as the surge in gas prices have also led to an increase in demand for EVs. </a:t>
            </a:r>
            <a:endParaRPr sz="1402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02"/>
          </a:p>
          <a:p>
            <a:pPr indent="-318132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10"/>
              <a:buChar char="●"/>
            </a:pPr>
            <a:r>
              <a:rPr lang="en" sz="1409"/>
              <a:t>EV Market Value in the US was $24</a:t>
            </a:r>
            <a:r>
              <a:rPr lang="en" sz="1409"/>
              <a:t>.03 billion in 2020 (Fortune Business Insights)</a:t>
            </a:r>
            <a:endParaRPr sz="1409"/>
          </a:p>
          <a:p>
            <a:pPr indent="-3181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10"/>
              <a:buChar char="●"/>
            </a:pPr>
            <a:r>
              <a:rPr lang="en" sz="1409"/>
              <a:t>Global Electric Vehicle Market Value Projected To Reach $802 Billion By 2027 (Bloomberg)</a:t>
            </a:r>
            <a:endParaRPr sz="1409"/>
          </a:p>
          <a:p>
            <a:pPr indent="-31813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10"/>
              <a:buChar char="●"/>
            </a:pPr>
            <a:r>
              <a:rPr lang="en" sz="1409"/>
              <a:t>Avg g</a:t>
            </a:r>
            <a:r>
              <a:rPr lang="en" sz="1409"/>
              <a:t>as price in the US recently hit an all time high of $4.331 per gallon on 3/11/22 (AAA)</a:t>
            </a:r>
            <a:endParaRPr sz="1409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587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90300" y="6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7650" y="1500600"/>
            <a:ext cx="7688700" cy="27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As part of our </a:t>
            </a:r>
            <a:r>
              <a:rPr lang="en" sz="2000"/>
              <a:t>research</a:t>
            </a:r>
            <a:r>
              <a:rPr lang="en" sz="2000"/>
              <a:t>, we wanted to focus on the aspects that would be of most benefit to an average customer. </a:t>
            </a:r>
            <a:endParaRPr sz="20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Which car has the fastest 0-60 acceleration?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Which has the highest efficiency?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Which manufacturer has the most number of vehicles?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What is the relationship between efficiency and price?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What is the relationship between top speed and price?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ctrTitle"/>
          </p:nvPr>
        </p:nvSpPr>
        <p:spPr>
          <a:xfrm>
            <a:off x="727950" y="2127875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findings</a:t>
            </a: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525" y="2654300"/>
            <a:ext cx="3394674" cy="190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263775" y="617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</a:t>
            </a:r>
            <a:r>
              <a:rPr lang="en"/>
              <a:t>manufacturer</a:t>
            </a:r>
            <a:r>
              <a:rPr lang="en"/>
              <a:t> has the most cars?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01825" y="3857625"/>
            <a:ext cx="76887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Tesla </a:t>
            </a:r>
            <a:r>
              <a:rPr lang="en" sz="2000"/>
              <a:t>leads the market with the most cars (13), followed by </a:t>
            </a:r>
            <a:r>
              <a:rPr b="1" lang="en" sz="2000"/>
              <a:t>Audi</a:t>
            </a:r>
            <a:r>
              <a:rPr lang="en" sz="2000"/>
              <a:t> (9) and </a:t>
            </a:r>
            <a:r>
              <a:rPr b="1" lang="en" sz="2000"/>
              <a:t>Volkswagen </a:t>
            </a:r>
            <a:r>
              <a:rPr lang="en" sz="2000"/>
              <a:t>(8)</a:t>
            </a:r>
            <a:endParaRPr sz="2000"/>
          </a:p>
          <a:p>
            <a:pPr indent="-32702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2000"/>
              <a:t>This provides the most variety for potential customers</a:t>
            </a:r>
            <a:endParaRPr sz="2000"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775" y="1152475"/>
            <a:ext cx="6744949" cy="257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8714" y="1445238"/>
            <a:ext cx="1665259" cy="2119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237175" y="583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car has the fastest 0-60 mph acceleration?</a:t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5412375" y="1431500"/>
            <a:ext cx="3322200" cy="16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</a:t>
            </a:r>
            <a:r>
              <a:rPr b="1" lang="en" sz="1600"/>
              <a:t>Model S </a:t>
            </a:r>
            <a:r>
              <a:rPr b="1" lang="en" sz="1600"/>
              <a:t>performance</a:t>
            </a:r>
            <a:r>
              <a:rPr b="1" lang="en" sz="1600"/>
              <a:t> (Tesla) </a:t>
            </a:r>
            <a:r>
              <a:rPr lang="en" sz="1600"/>
              <a:t>has the fastest acceleration of all the models reviewed, coming in at a speed of 2.5 secs. </a:t>
            </a:r>
            <a:endParaRPr sz="1600"/>
          </a:p>
          <a:p>
            <a:pPr indent="-30734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Higher acceleration rates provide easier transitions when merging onto highways and intersections</a:t>
            </a:r>
            <a:endParaRPr sz="1600"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75" y="1431500"/>
            <a:ext cx="5065649" cy="315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 rotWithShape="1">
          <a:blip r:embed="rId4">
            <a:alphaModFix/>
          </a:blip>
          <a:srcRect b="15788" l="13495" r="14453" t="23509"/>
          <a:stretch/>
        </p:blipFill>
        <p:spPr>
          <a:xfrm>
            <a:off x="5448463" y="3045800"/>
            <a:ext cx="3250027" cy="1540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249000" y="598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car has the highest efficiency?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5887075" y="1554450"/>
            <a:ext cx="2944500" cy="25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Cars from </a:t>
            </a:r>
            <a:r>
              <a:rPr b="1" lang="en"/>
              <a:t>Byton</a:t>
            </a:r>
            <a:r>
              <a:rPr lang="en"/>
              <a:t> have the highest efficiency of cars on the market.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*Note that this graph contains the </a:t>
            </a:r>
            <a:r>
              <a:rPr b="1" lang="en"/>
              <a:t>average</a:t>
            </a:r>
            <a:r>
              <a:rPr lang="en"/>
              <a:t> of all models for each brand.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High efficiency means drivers can travel more miles per kilowatt hour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000" y="1554438"/>
            <a:ext cx="5567400" cy="296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4702" y="3885694"/>
            <a:ext cx="2123500" cy="6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290675" y="598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by body style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5214125" y="1568225"/>
            <a:ext cx="3373500" cy="28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Hatchbacks </a:t>
            </a:r>
            <a:r>
              <a:rPr lang="en" sz="1500"/>
              <a:t>have the lowest median price amongst all the difference body styles. </a:t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Hatchbacks offer more space than typical sedans </a:t>
            </a:r>
            <a:endParaRPr sz="15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675" y="1529550"/>
            <a:ext cx="4739776" cy="297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9475" y="3228925"/>
            <a:ext cx="3102801" cy="155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7650" y="5556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10 Models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5623925" y="1423500"/>
            <a:ext cx="2794200" cy="29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</a:t>
            </a:r>
            <a:r>
              <a:rPr b="1" lang="en"/>
              <a:t>Tesla Roadster</a:t>
            </a:r>
            <a:r>
              <a:rPr lang="en"/>
              <a:t> has the largest range for an EV on the market, coming in at 603 miles</a:t>
            </a:r>
            <a:endParaRPr/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325" y="1423500"/>
            <a:ext cx="4966949" cy="333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3925" y="2642650"/>
            <a:ext cx="3191300" cy="15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